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Montserrat Medium" panose="000006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bJ2VEJeqF+dqKw+DFXeREHP3m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4E0244-BB8E-487C-B176-74F25EAA03A4}" v="1" dt="2024-10-21T22:53:17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E9B36E-1290-41D4-B17C-0B492F5C49BF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D9409FE-292B-47E8-A563-FB34932B5F0A}">
      <dgm:prSet phldrT="[Text]" custT="1"/>
      <dgm:spPr>
        <a:noFill/>
      </dgm:spPr>
      <dgm:t>
        <a:bodyPr/>
        <a:lstStyle/>
        <a:p>
          <a:r>
            <a:rPr lang="en-IN" sz="3200" dirty="0"/>
            <a:t>Collection of Data (Manually and through government recordings.</a:t>
          </a:r>
        </a:p>
      </dgm:t>
    </dgm:pt>
    <dgm:pt modelId="{AE4C2194-D7AD-4D30-918B-643757729D84}" type="parTrans" cxnId="{2EDA7857-C3D6-4D1F-8EF9-3E21FA255FCE}">
      <dgm:prSet/>
      <dgm:spPr/>
      <dgm:t>
        <a:bodyPr/>
        <a:lstStyle/>
        <a:p>
          <a:endParaRPr lang="en-IN"/>
        </a:p>
      </dgm:t>
    </dgm:pt>
    <dgm:pt modelId="{FD5973F3-20FC-4E45-8C43-69678E4131A2}" type="sibTrans" cxnId="{2EDA7857-C3D6-4D1F-8EF9-3E21FA255FCE}">
      <dgm:prSet/>
      <dgm:spPr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FBD0FDC0-8224-432D-82B0-526BC70B9BF7}">
      <dgm:prSet phldrT="[Text]" custT="1"/>
      <dgm:spPr>
        <a:noFill/>
      </dgm:spPr>
      <dgm:t>
        <a:bodyPr/>
        <a:lstStyle/>
        <a:p>
          <a:r>
            <a:rPr lang="en-IN" sz="3200" dirty="0"/>
            <a:t>Preprocessing: Labelling and Annotations through Roboflow.</a:t>
          </a:r>
        </a:p>
      </dgm:t>
    </dgm:pt>
    <dgm:pt modelId="{1025EB6B-9629-466C-B082-72D984D3979A}" type="parTrans" cxnId="{5AD74400-7F36-44C3-AAE6-22895D5077F3}">
      <dgm:prSet/>
      <dgm:spPr/>
      <dgm:t>
        <a:bodyPr/>
        <a:lstStyle/>
        <a:p>
          <a:endParaRPr lang="en-IN"/>
        </a:p>
      </dgm:t>
    </dgm:pt>
    <dgm:pt modelId="{4410C25E-D45D-453D-9044-619596C3D482}" type="sibTrans" cxnId="{5AD74400-7F36-44C3-AAE6-22895D5077F3}">
      <dgm:prSet/>
      <dgm:spPr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40CF9976-3735-44BF-9096-B8A87D4DCF59}">
      <dgm:prSet phldrT="[Text]" custT="1"/>
      <dgm:spPr>
        <a:noFill/>
      </dgm:spPr>
      <dgm:t>
        <a:bodyPr/>
        <a:lstStyle/>
        <a:p>
          <a:r>
            <a:rPr lang="en-IN" sz="3200" dirty="0"/>
            <a:t>Analyse and train model using YOLO V8.</a:t>
          </a:r>
        </a:p>
      </dgm:t>
    </dgm:pt>
    <dgm:pt modelId="{504534CD-164F-4A1F-BA27-CF52F34B3C61}" type="parTrans" cxnId="{94BD5361-10EA-45C3-B713-8F381AE17E06}">
      <dgm:prSet/>
      <dgm:spPr/>
      <dgm:t>
        <a:bodyPr/>
        <a:lstStyle/>
        <a:p>
          <a:endParaRPr lang="en-IN"/>
        </a:p>
      </dgm:t>
    </dgm:pt>
    <dgm:pt modelId="{1C41237D-C16A-48FB-B09E-581E98168618}" type="sibTrans" cxnId="{94BD5361-10EA-45C3-B713-8F381AE17E06}">
      <dgm:prSet/>
      <dgm:spPr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6C9D9A51-0495-4758-A29C-9AD2425358B4}">
      <dgm:prSet phldrT="[Text]" custT="1"/>
      <dgm:spPr>
        <a:noFill/>
      </dgm:spPr>
      <dgm:t>
        <a:bodyPr/>
        <a:lstStyle/>
        <a:p>
          <a:r>
            <a:rPr lang="en-IN" sz="3200" dirty="0"/>
            <a:t>Apply model with code and data: vehicle detection, traffic density and volume.</a:t>
          </a:r>
        </a:p>
      </dgm:t>
    </dgm:pt>
    <dgm:pt modelId="{B77A8D4D-C6C0-435E-94A6-07DA5518DB18}" type="parTrans" cxnId="{43F0A052-84A4-4BEF-9BF4-29BA40E41242}">
      <dgm:prSet/>
      <dgm:spPr/>
      <dgm:t>
        <a:bodyPr/>
        <a:lstStyle/>
        <a:p>
          <a:endParaRPr lang="en-IN"/>
        </a:p>
      </dgm:t>
    </dgm:pt>
    <dgm:pt modelId="{FCF452A8-72FE-4534-ADFF-7AE8071648C4}" type="sibTrans" cxnId="{43F0A052-84A4-4BEF-9BF4-29BA40E41242}">
      <dgm:prSet/>
      <dgm:spPr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FEC170FE-4001-4358-B6A2-F7CB7C905767}">
      <dgm:prSet phldrT="[Text]" custT="1"/>
      <dgm:spPr>
        <a:noFill/>
      </dgm:spPr>
      <dgm:t>
        <a:bodyPr/>
        <a:lstStyle/>
        <a:p>
          <a:r>
            <a:rPr lang="en-IN" sz="3200" dirty="0"/>
            <a:t>Check results and integrate with website showing real time traffic timings .</a:t>
          </a:r>
        </a:p>
      </dgm:t>
    </dgm:pt>
    <dgm:pt modelId="{35F9D427-6482-4B5E-B82A-FBF7E8C26373}" type="parTrans" cxnId="{FED8E005-2FAE-4CCD-9EE6-B72E2169D70B}">
      <dgm:prSet/>
      <dgm:spPr/>
      <dgm:t>
        <a:bodyPr/>
        <a:lstStyle/>
        <a:p>
          <a:endParaRPr lang="en-IN"/>
        </a:p>
      </dgm:t>
    </dgm:pt>
    <dgm:pt modelId="{B3EADCD8-F897-464C-9146-7FA34AFB18CF}" type="sibTrans" cxnId="{FED8E005-2FAE-4CCD-9EE6-B72E2169D70B}">
      <dgm:prSet/>
      <dgm:spPr/>
      <dgm:t>
        <a:bodyPr/>
        <a:lstStyle/>
        <a:p>
          <a:endParaRPr lang="en-IN"/>
        </a:p>
      </dgm:t>
    </dgm:pt>
    <dgm:pt modelId="{0589F84D-ED36-45F7-8FEE-278B0960DC6B}" type="pres">
      <dgm:prSet presAssocID="{06E9B36E-1290-41D4-B17C-0B492F5C49BF}" presName="Name0" presStyleCnt="0">
        <dgm:presLayoutVars>
          <dgm:dir/>
          <dgm:resizeHandles val="exact"/>
        </dgm:presLayoutVars>
      </dgm:prSet>
      <dgm:spPr/>
    </dgm:pt>
    <dgm:pt modelId="{4659A37C-8C52-464D-8F86-5B7FFBB3DAC0}" type="pres">
      <dgm:prSet presAssocID="{5D9409FE-292B-47E8-A563-FB34932B5F0A}" presName="node" presStyleLbl="node1" presStyleIdx="0" presStyleCnt="5">
        <dgm:presLayoutVars>
          <dgm:bulletEnabled val="1"/>
        </dgm:presLayoutVars>
      </dgm:prSet>
      <dgm:spPr/>
    </dgm:pt>
    <dgm:pt modelId="{60D83827-932C-4C2B-BED2-4911641D7B65}" type="pres">
      <dgm:prSet presAssocID="{FD5973F3-20FC-4E45-8C43-69678E4131A2}" presName="sibTrans" presStyleLbl="sibTrans1D1" presStyleIdx="0" presStyleCnt="4"/>
      <dgm:spPr/>
    </dgm:pt>
    <dgm:pt modelId="{2EE37E33-342D-4310-8342-82A2A9F25928}" type="pres">
      <dgm:prSet presAssocID="{FD5973F3-20FC-4E45-8C43-69678E4131A2}" presName="connectorText" presStyleLbl="sibTrans1D1" presStyleIdx="0" presStyleCnt="4"/>
      <dgm:spPr/>
    </dgm:pt>
    <dgm:pt modelId="{A85F6614-2A63-42F6-90E5-77610938CAC2}" type="pres">
      <dgm:prSet presAssocID="{FBD0FDC0-8224-432D-82B0-526BC70B9BF7}" presName="node" presStyleLbl="node1" presStyleIdx="1" presStyleCnt="5">
        <dgm:presLayoutVars>
          <dgm:bulletEnabled val="1"/>
        </dgm:presLayoutVars>
      </dgm:prSet>
      <dgm:spPr/>
    </dgm:pt>
    <dgm:pt modelId="{1A2307DA-772E-4300-8CD9-D097ADC22A3F}" type="pres">
      <dgm:prSet presAssocID="{4410C25E-D45D-453D-9044-619596C3D482}" presName="sibTrans" presStyleLbl="sibTrans1D1" presStyleIdx="1" presStyleCnt="4"/>
      <dgm:spPr/>
    </dgm:pt>
    <dgm:pt modelId="{02FBE8C8-787E-45D7-820A-B18EFC41E063}" type="pres">
      <dgm:prSet presAssocID="{4410C25E-D45D-453D-9044-619596C3D482}" presName="connectorText" presStyleLbl="sibTrans1D1" presStyleIdx="1" presStyleCnt="4"/>
      <dgm:spPr/>
    </dgm:pt>
    <dgm:pt modelId="{73BF6923-28FB-4FDE-AAC1-C649D9ACCECD}" type="pres">
      <dgm:prSet presAssocID="{40CF9976-3735-44BF-9096-B8A87D4DCF59}" presName="node" presStyleLbl="node1" presStyleIdx="2" presStyleCnt="5">
        <dgm:presLayoutVars>
          <dgm:bulletEnabled val="1"/>
        </dgm:presLayoutVars>
      </dgm:prSet>
      <dgm:spPr/>
    </dgm:pt>
    <dgm:pt modelId="{C5E9AD2F-BB6A-4149-8D78-C6A6C9876681}" type="pres">
      <dgm:prSet presAssocID="{1C41237D-C16A-48FB-B09E-581E98168618}" presName="sibTrans" presStyleLbl="sibTrans1D1" presStyleIdx="2" presStyleCnt="4"/>
      <dgm:spPr/>
    </dgm:pt>
    <dgm:pt modelId="{273401A2-3CCC-4A6D-B910-732D2D8A133D}" type="pres">
      <dgm:prSet presAssocID="{1C41237D-C16A-48FB-B09E-581E98168618}" presName="connectorText" presStyleLbl="sibTrans1D1" presStyleIdx="2" presStyleCnt="4"/>
      <dgm:spPr/>
    </dgm:pt>
    <dgm:pt modelId="{23EE1D36-6A28-4657-B4A7-B4E1C4ACB034}" type="pres">
      <dgm:prSet presAssocID="{6C9D9A51-0495-4758-A29C-9AD2425358B4}" presName="node" presStyleLbl="node1" presStyleIdx="3" presStyleCnt="5">
        <dgm:presLayoutVars>
          <dgm:bulletEnabled val="1"/>
        </dgm:presLayoutVars>
      </dgm:prSet>
      <dgm:spPr/>
    </dgm:pt>
    <dgm:pt modelId="{F91C7D86-D2A1-4685-8AC8-5F5B7C655A71}" type="pres">
      <dgm:prSet presAssocID="{FCF452A8-72FE-4534-ADFF-7AE8071648C4}" presName="sibTrans" presStyleLbl="sibTrans1D1" presStyleIdx="3" presStyleCnt="4"/>
      <dgm:spPr/>
    </dgm:pt>
    <dgm:pt modelId="{38EB2859-6336-4D8E-B29D-C3B6142D3244}" type="pres">
      <dgm:prSet presAssocID="{FCF452A8-72FE-4534-ADFF-7AE8071648C4}" presName="connectorText" presStyleLbl="sibTrans1D1" presStyleIdx="3" presStyleCnt="4"/>
      <dgm:spPr/>
    </dgm:pt>
    <dgm:pt modelId="{82442F18-086C-4034-B9F0-10045058021F}" type="pres">
      <dgm:prSet presAssocID="{FEC170FE-4001-4358-B6A2-F7CB7C905767}" presName="node" presStyleLbl="node1" presStyleIdx="4" presStyleCnt="5">
        <dgm:presLayoutVars>
          <dgm:bulletEnabled val="1"/>
        </dgm:presLayoutVars>
      </dgm:prSet>
      <dgm:spPr/>
    </dgm:pt>
  </dgm:ptLst>
  <dgm:cxnLst>
    <dgm:cxn modelId="{5AD74400-7F36-44C3-AAE6-22895D5077F3}" srcId="{06E9B36E-1290-41D4-B17C-0B492F5C49BF}" destId="{FBD0FDC0-8224-432D-82B0-526BC70B9BF7}" srcOrd="1" destOrd="0" parTransId="{1025EB6B-9629-466C-B082-72D984D3979A}" sibTransId="{4410C25E-D45D-453D-9044-619596C3D482}"/>
    <dgm:cxn modelId="{CB0F6405-F134-44EE-9AD0-CB91EFD3DF37}" type="presOf" srcId="{1C41237D-C16A-48FB-B09E-581E98168618}" destId="{273401A2-3CCC-4A6D-B910-732D2D8A133D}" srcOrd="1" destOrd="0" presId="urn:microsoft.com/office/officeart/2005/8/layout/bProcess3"/>
    <dgm:cxn modelId="{FED8E005-2FAE-4CCD-9EE6-B72E2169D70B}" srcId="{06E9B36E-1290-41D4-B17C-0B492F5C49BF}" destId="{FEC170FE-4001-4358-B6A2-F7CB7C905767}" srcOrd="4" destOrd="0" parTransId="{35F9D427-6482-4B5E-B82A-FBF7E8C26373}" sibTransId="{B3EADCD8-F897-464C-9146-7FA34AFB18CF}"/>
    <dgm:cxn modelId="{B398AC29-1030-4A63-9ED1-9E5BEA6B7487}" type="presOf" srcId="{FEC170FE-4001-4358-B6A2-F7CB7C905767}" destId="{82442F18-086C-4034-B9F0-10045058021F}" srcOrd="0" destOrd="0" presId="urn:microsoft.com/office/officeart/2005/8/layout/bProcess3"/>
    <dgm:cxn modelId="{94BD5361-10EA-45C3-B713-8F381AE17E06}" srcId="{06E9B36E-1290-41D4-B17C-0B492F5C49BF}" destId="{40CF9976-3735-44BF-9096-B8A87D4DCF59}" srcOrd="2" destOrd="0" parTransId="{504534CD-164F-4A1F-BA27-CF52F34B3C61}" sibTransId="{1C41237D-C16A-48FB-B09E-581E98168618}"/>
    <dgm:cxn modelId="{768EE641-2E5B-4D6E-A693-822F168BE0C8}" type="presOf" srcId="{5D9409FE-292B-47E8-A563-FB34932B5F0A}" destId="{4659A37C-8C52-464D-8F86-5B7FFBB3DAC0}" srcOrd="0" destOrd="0" presId="urn:microsoft.com/office/officeart/2005/8/layout/bProcess3"/>
    <dgm:cxn modelId="{7CCFC34D-8978-40F0-8359-3D1B7F8FA0E9}" type="presOf" srcId="{4410C25E-D45D-453D-9044-619596C3D482}" destId="{02FBE8C8-787E-45D7-820A-B18EFC41E063}" srcOrd="1" destOrd="0" presId="urn:microsoft.com/office/officeart/2005/8/layout/bProcess3"/>
    <dgm:cxn modelId="{B26EA74F-79F1-4206-BCB0-1312E85C04C5}" type="presOf" srcId="{FCF452A8-72FE-4534-ADFF-7AE8071648C4}" destId="{38EB2859-6336-4D8E-B29D-C3B6142D3244}" srcOrd="1" destOrd="0" presId="urn:microsoft.com/office/officeart/2005/8/layout/bProcess3"/>
    <dgm:cxn modelId="{43F0A052-84A4-4BEF-9BF4-29BA40E41242}" srcId="{06E9B36E-1290-41D4-B17C-0B492F5C49BF}" destId="{6C9D9A51-0495-4758-A29C-9AD2425358B4}" srcOrd="3" destOrd="0" parTransId="{B77A8D4D-C6C0-435E-94A6-07DA5518DB18}" sibTransId="{FCF452A8-72FE-4534-ADFF-7AE8071648C4}"/>
    <dgm:cxn modelId="{493BE353-8063-4E44-A114-46603DD95280}" type="presOf" srcId="{6C9D9A51-0495-4758-A29C-9AD2425358B4}" destId="{23EE1D36-6A28-4657-B4A7-B4E1C4ACB034}" srcOrd="0" destOrd="0" presId="urn:microsoft.com/office/officeart/2005/8/layout/bProcess3"/>
    <dgm:cxn modelId="{2EDA7857-C3D6-4D1F-8EF9-3E21FA255FCE}" srcId="{06E9B36E-1290-41D4-B17C-0B492F5C49BF}" destId="{5D9409FE-292B-47E8-A563-FB34932B5F0A}" srcOrd="0" destOrd="0" parTransId="{AE4C2194-D7AD-4D30-918B-643757729D84}" sibTransId="{FD5973F3-20FC-4E45-8C43-69678E4131A2}"/>
    <dgm:cxn modelId="{E624167C-B6CA-4CE9-903A-DF17BE9140B2}" type="presOf" srcId="{FD5973F3-20FC-4E45-8C43-69678E4131A2}" destId="{60D83827-932C-4C2B-BED2-4911641D7B65}" srcOrd="0" destOrd="0" presId="urn:microsoft.com/office/officeart/2005/8/layout/bProcess3"/>
    <dgm:cxn modelId="{DCF7B1B0-4A7B-47DA-B05A-654FA90A0DAD}" type="presOf" srcId="{FD5973F3-20FC-4E45-8C43-69678E4131A2}" destId="{2EE37E33-342D-4310-8342-82A2A9F25928}" srcOrd="1" destOrd="0" presId="urn:microsoft.com/office/officeart/2005/8/layout/bProcess3"/>
    <dgm:cxn modelId="{4A4BC2BB-F49F-4782-ADFB-7C51A7C1BBB6}" type="presOf" srcId="{FCF452A8-72FE-4534-ADFF-7AE8071648C4}" destId="{F91C7D86-D2A1-4685-8AC8-5F5B7C655A71}" srcOrd="0" destOrd="0" presId="urn:microsoft.com/office/officeart/2005/8/layout/bProcess3"/>
    <dgm:cxn modelId="{48E73EC2-D459-431B-A001-CE54599185EC}" type="presOf" srcId="{40CF9976-3735-44BF-9096-B8A87D4DCF59}" destId="{73BF6923-28FB-4FDE-AAC1-C649D9ACCECD}" srcOrd="0" destOrd="0" presId="urn:microsoft.com/office/officeart/2005/8/layout/bProcess3"/>
    <dgm:cxn modelId="{34968DE8-5CF3-461A-8984-761EF00A5664}" type="presOf" srcId="{1C41237D-C16A-48FB-B09E-581E98168618}" destId="{C5E9AD2F-BB6A-4149-8D78-C6A6C9876681}" srcOrd="0" destOrd="0" presId="urn:microsoft.com/office/officeart/2005/8/layout/bProcess3"/>
    <dgm:cxn modelId="{56864CEE-8FD1-427F-BE5B-AAF038B7BA6F}" type="presOf" srcId="{FBD0FDC0-8224-432D-82B0-526BC70B9BF7}" destId="{A85F6614-2A63-42F6-90E5-77610938CAC2}" srcOrd="0" destOrd="0" presId="urn:microsoft.com/office/officeart/2005/8/layout/bProcess3"/>
    <dgm:cxn modelId="{430296F0-E1B0-480D-A626-AAEA62B5469F}" type="presOf" srcId="{4410C25E-D45D-453D-9044-619596C3D482}" destId="{1A2307DA-772E-4300-8CD9-D097ADC22A3F}" srcOrd="0" destOrd="0" presId="urn:microsoft.com/office/officeart/2005/8/layout/bProcess3"/>
    <dgm:cxn modelId="{C3A41AF2-8D60-4367-AC0E-CE255BF5CA7E}" type="presOf" srcId="{06E9B36E-1290-41D4-B17C-0B492F5C49BF}" destId="{0589F84D-ED36-45F7-8FEE-278B0960DC6B}" srcOrd="0" destOrd="0" presId="urn:microsoft.com/office/officeart/2005/8/layout/bProcess3"/>
    <dgm:cxn modelId="{E3BD9F79-20D5-4BC6-BA71-D520ADAEBD1D}" type="presParOf" srcId="{0589F84D-ED36-45F7-8FEE-278B0960DC6B}" destId="{4659A37C-8C52-464D-8F86-5B7FFBB3DAC0}" srcOrd="0" destOrd="0" presId="urn:microsoft.com/office/officeart/2005/8/layout/bProcess3"/>
    <dgm:cxn modelId="{F3CC0BDE-D661-48A9-BDAA-17FF8FF7ED12}" type="presParOf" srcId="{0589F84D-ED36-45F7-8FEE-278B0960DC6B}" destId="{60D83827-932C-4C2B-BED2-4911641D7B65}" srcOrd="1" destOrd="0" presId="urn:microsoft.com/office/officeart/2005/8/layout/bProcess3"/>
    <dgm:cxn modelId="{5A1F3112-729F-4D7D-BD8E-C792DEDD1391}" type="presParOf" srcId="{60D83827-932C-4C2B-BED2-4911641D7B65}" destId="{2EE37E33-342D-4310-8342-82A2A9F25928}" srcOrd="0" destOrd="0" presId="urn:microsoft.com/office/officeart/2005/8/layout/bProcess3"/>
    <dgm:cxn modelId="{A23DE194-AC7D-438A-947B-F97CE4219EEC}" type="presParOf" srcId="{0589F84D-ED36-45F7-8FEE-278B0960DC6B}" destId="{A85F6614-2A63-42F6-90E5-77610938CAC2}" srcOrd="2" destOrd="0" presId="urn:microsoft.com/office/officeart/2005/8/layout/bProcess3"/>
    <dgm:cxn modelId="{DB2026DE-4CA1-43B6-9591-BAC6D559C9F6}" type="presParOf" srcId="{0589F84D-ED36-45F7-8FEE-278B0960DC6B}" destId="{1A2307DA-772E-4300-8CD9-D097ADC22A3F}" srcOrd="3" destOrd="0" presId="urn:microsoft.com/office/officeart/2005/8/layout/bProcess3"/>
    <dgm:cxn modelId="{AC0147A8-F73A-463B-A10F-9B823FDC972D}" type="presParOf" srcId="{1A2307DA-772E-4300-8CD9-D097ADC22A3F}" destId="{02FBE8C8-787E-45D7-820A-B18EFC41E063}" srcOrd="0" destOrd="0" presId="urn:microsoft.com/office/officeart/2005/8/layout/bProcess3"/>
    <dgm:cxn modelId="{85C4F91B-477A-4A23-B939-36165E5DBCF1}" type="presParOf" srcId="{0589F84D-ED36-45F7-8FEE-278B0960DC6B}" destId="{73BF6923-28FB-4FDE-AAC1-C649D9ACCECD}" srcOrd="4" destOrd="0" presId="urn:microsoft.com/office/officeart/2005/8/layout/bProcess3"/>
    <dgm:cxn modelId="{FC4BE3B0-4E40-4436-9CE4-E3C86B77298F}" type="presParOf" srcId="{0589F84D-ED36-45F7-8FEE-278B0960DC6B}" destId="{C5E9AD2F-BB6A-4149-8D78-C6A6C9876681}" srcOrd="5" destOrd="0" presId="urn:microsoft.com/office/officeart/2005/8/layout/bProcess3"/>
    <dgm:cxn modelId="{B72DC6E4-69C5-48C2-9358-D9E1CF6E91B8}" type="presParOf" srcId="{C5E9AD2F-BB6A-4149-8D78-C6A6C9876681}" destId="{273401A2-3CCC-4A6D-B910-732D2D8A133D}" srcOrd="0" destOrd="0" presId="urn:microsoft.com/office/officeart/2005/8/layout/bProcess3"/>
    <dgm:cxn modelId="{CBEF3193-995A-4449-8966-4231AFEB92AA}" type="presParOf" srcId="{0589F84D-ED36-45F7-8FEE-278B0960DC6B}" destId="{23EE1D36-6A28-4657-B4A7-B4E1C4ACB034}" srcOrd="6" destOrd="0" presId="urn:microsoft.com/office/officeart/2005/8/layout/bProcess3"/>
    <dgm:cxn modelId="{0EAF94B9-9AA9-46FD-A0D4-1C0BC3CAF286}" type="presParOf" srcId="{0589F84D-ED36-45F7-8FEE-278B0960DC6B}" destId="{F91C7D86-D2A1-4685-8AC8-5F5B7C655A71}" srcOrd="7" destOrd="0" presId="urn:microsoft.com/office/officeart/2005/8/layout/bProcess3"/>
    <dgm:cxn modelId="{F5BA2C51-259C-4EF9-90D4-4BCE8F6371FB}" type="presParOf" srcId="{F91C7D86-D2A1-4685-8AC8-5F5B7C655A71}" destId="{38EB2859-6336-4D8E-B29D-C3B6142D3244}" srcOrd="0" destOrd="0" presId="urn:microsoft.com/office/officeart/2005/8/layout/bProcess3"/>
    <dgm:cxn modelId="{7CCAF8FA-F43D-49FD-BE3B-FFE9150B1758}" type="presParOf" srcId="{0589F84D-ED36-45F7-8FEE-278B0960DC6B}" destId="{82442F18-086C-4034-B9F0-10045058021F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83827-932C-4C2B-BED2-4911641D7B65}">
      <dsp:nvSpPr>
        <dsp:cNvPr id="0" name=""/>
        <dsp:cNvSpPr/>
      </dsp:nvSpPr>
      <dsp:spPr>
        <a:xfrm>
          <a:off x="4025317" y="1711998"/>
          <a:ext cx="8916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91625" y="45720"/>
              </a:lnTo>
            </a:path>
          </a:pathLst>
        </a:custGeom>
        <a:noFill/>
        <a:ln w="9525" cap="flat" cmpd="sng" algn="ctr">
          <a:solidFill>
            <a:schemeClr val="bg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448074" y="1753103"/>
        <a:ext cx="46111" cy="9231"/>
      </dsp:txXfrm>
    </dsp:sp>
    <dsp:sp modelId="{4659A37C-8C52-464D-8F86-5B7FFBB3DAC0}">
      <dsp:nvSpPr>
        <dsp:cNvPr id="0" name=""/>
        <dsp:cNvSpPr/>
      </dsp:nvSpPr>
      <dsp:spPr>
        <a:xfrm>
          <a:off x="17442" y="554816"/>
          <a:ext cx="4009674" cy="2405804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Collection of Data (Manually and through government recordings.</a:t>
          </a:r>
        </a:p>
      </dsp:txBody>
      <dsp:txXfrm>
        <a:off x="17442" y="554816"/>
        <a:ext cx="4009674" cy="2405804"/>
      </dsp:txXfrm>
    </dsp:sp>
    <dsp:sp modelId="{1A2307DA-772E-4300-8CD9-D097ADC22A3F}">
      <dsp:nvSpPr>
        <dsp:cNvPr id="0" name=""/>
        <dsp:cNvSpPr/>
      </dsp:nvSpPr>
      <dsp:spPr>
        <a:xfrm>
          <a:off x="8957216" y="1711998"/>
          <a:ext cx="8916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91625" y="45720"/>
              </a:lnTo>
            </a:path>
          </a:pathLst>
        </a:custGeom>
        <a:noFill/>
        <a:ln w="9525" cap="flat" cmpd="sng" algn="ctr">
          <a:solidFill>
            <a:schemeClr val="bg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379973" y="1753103"/>
        <a:ext cx="46111" cy="9231"/>
      </dsp:txXfrm>
    </dsp:sp>
    <dsp:sp modelId="{A85F6614-2A63-42F6-90E5-77610938CAC2}">
      <dsp:nvSpPr>
        <dsp:cNvPr id="0" name=""/>
        <dsp:cNvSpPr/>
      </dsp:nvSpPr>
      <dsp:spPr>
        <a:xfrm>
          <a:off x="4949342" y="554816"/>
          <a:ext cx="4009674" cy="2405804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Preprocessing: Labelling and Annotations through Roboflow.</a:t>
          </a:r>
        </a:p>
      </dsp:txBody>
      <dsp:txXfrm>
        <a:off x="4949342" y="554816"/>
        <a:ext cx="4009674" cy="2405804"/>
      </dsp:txXfrm>
    </dsp:sp>
    <dsp:sp modelId="{C5E9AD2F-BB6A-4149-8D78-C6A6C9876681}">
      <dsp:nvSpPr>
        <dsp:cNvPr id="0" name=""/>
        <dsp:cNvSpPr/>
      </dsp:nvSpPr>
      <dsp:spPr>
        <a:xfrm>
          <a:off x="2022280" y="2958820"/>
          <a:ext cx="9863798" cy="891625"/>
        </a:xfrm>
        <a:custGeom>
          <a:avLst/>
          <a:gdLst/>
          <a:ahLst/>
          <a:cxnLst/>
          <a:rect l="0" t="0" r="0" b="0"/>
          <a:pathLst>
            <a:path>
              <a:moveTo>
                <a:pt x="9863798" y="0"/>
              </a:moveTo>
              <a:lnTo>
                <a:pt x="9863798" y="462912"/>
              </a:lnTo>
              <a:lnTo>
                <a:pt x="0" y="462912"/>
              </a:lnTo>
              <a:lnTo>
                <a:pt x="0" y="891625"/>
              </a:lnTo>
            </a:path>
          </a:pathLst>
        </a:custGeom>
        <a:noFill/>
        <a:ln w="9525" cap="flat" cmpd="sng" algn="ctr">
          <a:solidFill>
            <a:schemeClr val="bg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706509" y="3400017"/>
        <a:ext cx="495340" cy="9231"/>
      </dsp:txXfrm>
    </dsp:sp>
    <dsp:sp modelId="{73BF6923-28FB-4FDE-AAC1-C649D9ACCECD}">
      <dsp:nvSpPr>
        <dsp:cNvPr id="0" name=""/>
        <dsp:cNvSpPr/>
      </dsp:nvSpPr>
      <dsp:spPr>
        <a:xfrm>
          <a:off x="9881241" y="554816"/>
          <a:ext cx="4009674" cy="2405804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Analyse and train model using YOLO V8.</a:t>
          </a:r>
        </a:p>
      </dsp:txBody>
      <dsp:txXfrm>
        <a:off x="9881241" y="554816"/>
        <a:ext cx="4009674" cy="2405804"/>
      </dsp:txXfrm>
    </dsp:sp>
    <dsp:sp modelId="{F91C7D86-D2A1-4685-8AC8-5F5B7C655A71}">
      <dsp:nvSpPr>
        <dsp:cNvPr id="0" name=""/>
        <dsp:cNvSpPr/>
      </dsp:nvSpPr>
      <dsp:spPr>
        <a:xfrm>
          <a:off x="4025317" y="5040028"/>
          <a:ext cx="8916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91625" y="45720"/>
              </a:lnTo>
            </a:path>
          </a:pathLst>
        </a:custGeom>
        <a:noFill/>
        <a:ln w="9525" cap="flat" cmpd="sng" algn="ctr">
          <a:solidFill>
            <a:schemeClr val="bg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448074" y="5081132"/>
        <a:ext cx="46111" cy="9231"/>
      </dsp:txXfrm>
    </dsp:sp>
    <dsp:sp modelId="{23EE1D36-6A28-4657-B4A7-B4E1C4ACB034}">
      <dsp:nvSpPr>
        <dsp:cNvPr id="0" name=""/>
        <dsp:cNvSpPr/>
      </dsp:nvSpPr>
      <dsp:spPr>
        <a:xfrm>
          <a:off x="17442" y="3882846"/>
          <a:ext cx="4009674" cy="2405804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Apply model with code and data: vehicle detection, traffic density and volume.</a:t>
          </a:r>
        </a:p>
      </dsp:txBody>
      <dsp:txXfrm>
        <a:off x="17442" y="3882846"/>
        <a:ext cx="4009674" cy="2405804"/>
      </dsp:txXfrm>
    </dsp:sp>
    <dsp:sp modelId="{82442F18-086C-4034-B9F0-10045058021F}">
      <dsp:nvSpPr>
        <dsp:cNvPr id="0" name=""/>
        <dsp:cNvSpPr/>
      </dsp:nvSpPr>
      <dsp:spPr>
        <a:xfrm>
          <a:off x="4949342" y="3882846"/>
          <a:ext cx="4009674" cy="2405804"/>
        </a:xfrm>
        <a:prstGeom prst="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Check results and integrate with website showing real time traffic timings .</a:t>
          </a:r>
        </a:p>
      </dsp:txBody>
      <dsp:txXfrm>
        <a:off x="4949342" y="3882846"/>
        <a:ext cx="4009674" cy="2405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adc0193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30adc0193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61f4adb60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0" name="Google Shape;140;g3061f4adb60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61f4adb60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3061f4adb6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61f4adb60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3061f4adb6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183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Numpy</a:t>
            </a:r>
            <a:r>
              <a:rPr lang="en-US" dirty="0"/>
              <a:t>, OpenCV , </a:t>
            </a:r>
            <a:r>
              <a:rPr lang="en-US" dirty="0" err="1"/>
              <a:t>pyaudio</a:t>
            </a:r>
            <a:r>
              <a:rPr lang="en-US" dirty="0"/>
              <a:t> , </a:t>
            </a:r>
            <a:r>
              <a:rPr lang="en-US" dirty="0" err="1"/>
              <a:t>pymongo</a:t>
            </a:r>
            <a:r>
              <a:rPr lang="en-US" dirty="0"/>
              <a:t> , </a:t>
            </a:r>
            <a:r>
              <a:rPr lang="en-US" dirty="0" err="1"/>
              <a:t>keras</a:t>
            </a:r>
            <a:r>
              <a:rPr lang="en-US" dirty="0"/>
              <a:t> , </a:t>
            </a:r>
            <a:r>
              <a:rPr lang="en-US" dirty="0" err="1"/>
              <a:t>tensorflow</a:t>
            </a:r>
            <a:r>
              <a:rPr lang="en-US" dirty="0"/>
              <a:t> , </a:t>
            </a:r>
            <a:r>
              <a:rPr lang="en-US" dirty="0" err="1"/>
              <a:t>pytorch</a:t>
            </a:r>
            <a:endParaRPr dirty="0"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c981fa7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g2fc981fa7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openxmlformats.org/officeDocument/2006/relationships/image" Target="../media/image9.jp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jpg"/><Relationship Id="rId4" Type="http://schemas.openxmlformats.org/officeDocument/2006/relationships/image" Target="../media/image2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5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 extrusionOk="0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 extrusionOk="0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 extrusionOk="0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 extrusionOk="0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980261" y="5943223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 extrusionOk="0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71522" b="-715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 extrusionOk="0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 extrusionOk="0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17501" b="-200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t="-17288" b="-192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419979" y="4134227"/>
            <a:ext cx="13448100" cy="16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29"/>
              <a:buFont typeface="Arial"/>
              <a:buNone/>
            </a:pPr>
            <a:r>
              <a:rPr lang="en-US" sz="1052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IEEE SSH 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640979" y="6000308"/>
            <a:ext cx="3006042" cy="89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6"/>
              <a:buFont typeface="Arial"/>
              <a:buNone/>
            </a:pPr>
            <a:r>
              <a:rPr lang="en-US" sz="2586" b="1" i="0" u="none" strike="noStrike" cap="none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HACKATHON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6"/>
              <a:buFont typeface="Arial"/>
              <a:buNone/>
            </a:pPr>
            <a:r>
              <a:rPr lang="en-US" sz="2586" b="1" i="0" u="none" strike="noStrike" cap="none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KATHON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adc01937f_1_0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 extrusionOk="0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30adc01937f_1_0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 extrusionOk="0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30adc01937f_1_0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 extrusionOk="0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30adc01937f_1_0"/>
          <p:cNvSpPr/>
          <p:nvPr/>
        </p:nvSpPr>
        <p:spPr>
          <a:xfrm rot="1367103">
            <a:off x="-3793031" y="-729486"/>
            <a:ext cx="6286033" cy="6381759"/>
          </a:xfrm>
          <a:custGeom>
            <a:avLst/>
            <a:gdLst/>
            <a:ahLst/>
            <a:cxnLst/>
            <a:rect l="l" t="t" r="r" b="b"/>
            <a:pathLst>
              <a:path w="6282382" h="6378053" extrusionOk="0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0adc01937f_1_0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17499" b="-200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0adc01937f_1_0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17288" b="-192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96658-6E69-88BA-CE98-3DCD600CBB34}"/>
              </a:ext>
            </a:extLst>
          </p:cNvPr>
          <p:cNvSpPr txBox="1"/>
          <p:nvPr/>
        </p:nvSpPr>
        <p:spPr>
          <a:xfrm>
            <a:off x="2890754" y="1757141"/>
            <a:ext cx="1342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Dynamic Traffic Signal Time Change after detection of an  Emergency Vehicle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4EFB9F2F-7E8A-C9BC-D1F5-95715849A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96259" y="2496120"/>
            <a:ext cx="10695482" cy="6060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 extrusionOk="0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 extrusionOk="0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 extrusionOk="0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/>
          <p:nvPr/>
        </p:nvSpPr>
        <p:spPr>
          <a:xfrm rot="1365435">
            <a:off x="-3790155" y="-730855"/>
            <a:ext cx="6282382" cy="6378053"/>
          </a:xfrm>
          <a:custGeom>
            <a:avLst/>
            <a:gdLst/>
            <a:ahLst/>
            <a:cxnLst/>
            <a:rect l="l" t="t" r="r" b="b"/>
            <a:pathLst>
              <a:path w="6282382" h="6378053" extrusionOk="0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1400001" y="3430732"/>
            <a:ext cx="14884895" cy="43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826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AutoNum type="arabicPeriod"/>
            </a:pPr>
            <a:r>
              <a:rPr lang="en-US" sz="3400" b="1" dirty="0">
                <a:solidFill>
                  <a:schemeClr val="lt1"/>
                </a:solidFill>
              </a:rPr>
              <a:t>Smart City Integration</a:t>
            </a:r>
            <a:endParaRPr sz="3400" b="1" dirty="0">
              <a:solidFill>
                <a:schemeClr val="lt1"/>
              </a:solidFill>
            </a:endParaRPr>
          </a:p>
          <a:p>
            <a:pPr marL="457200" lvl="0" indent="-482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AutoNum type="arabicPeriod"/>
            </a:pPr>
            <a:r>
              <a:rPr lang="en-US" sz="3400" b="1" dirty="0">
                <a:solidFill>
                  <a:schemeClr val="lt1"/>
                </a:solidFill>
              </a:rPr>
              <a:t>Enhancing the effectiveness of emergency services .</a:t>
            </a:r>
            <a:endParaRPr sz="3400" b="1" dirty="0">
              <a:solidFill>
                <a:schemeClr val="lt1"/>
              </a:solidFill>
            </a:endParaRPr>
          </a:p>
          <a:p>
            <a: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</a:pPr>
            <a:r>
              <a:rPr lang="en-US" sz="3400" b="1" dirty="0">
                <a:solidFill>
                  <a:schemeClr val="lt1"/>
                </a:solidFill>
              </a:rPr>
              <a:t>3.AI integration in traffic control.</a:t>
            </a:r>
          </a:p>
          <a:p>
            <a: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</a:pPr>
            <a:r>
              <a:rPr lang="en-US" sz="3400" b="1" dirty="0">
                <a:solidFill>
                  <a:schemeClr val="lt1"/>
                </a:solidFill>
              </a:rPr>
              <a:t>4.Human convenience + promoting sustainability</a:t>
            </a:r>
          </a:p>
          <a:p>
            <a: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</a:pPr>
            <a:r>
              <a:rPr lang="en-US" sz="3400" b="1" dirty="0">
                <a:solidFill>
                  <a:schemeClr val="lt1"/>
                </a:solidFill>
              </a:rPr>
              <a:t>5.Integration with Google Maps for increased location and traffic density accuracy </a:t>
            </a:r>
          </a:p>
          <a:p>
            <a: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</a:pPr>
            <a:r>
              <a:rPr lang="en-US" sz="3400" b="1" dirty="0">
                <a:solidFill>
                  <a:schemeClr val="lt1"/>
                </a:solidFill>
              </a:rPr>
              <a:t>6.Citizen Grievances addressal (Eg. – Potholes , Unsafe infrastructure)</a:t>
            </a:r>
            <a:endParaRPr sz="3400" b="1" dirty="0">
              <a:solidFill>
                <a:schemeClr val="lt1"/>
              </a:solidFill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7501" b="-200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17288" b="-192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4852650" y="1612225"/>
            <a:ext cx="85827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Prospects</a:t>
            </a:r>
            <a:endParaRPr sz="7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 extrusionOk="0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 extrusionOk="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8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 extrusionOk="0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 extrusionOk="0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7746900" y="8005263"/>
            <a:ext cx="279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7501" b="-200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17288" b="-192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3682050" y="2349450"/>
            <a:ext cx="109239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[1] Bajaj, Mr.Ratan. (2023). A research paper on AI for traffic management. 10.13140/RG.2.2.21119.69287.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3701550" y="3344100"/>
            <a:ext cx="138489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[2] K M, Sujith &amp; S, Nikhil. (2019). Introducing Artificial Intelligence in Traffic Management for a Sustainable Urban Development.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3688000" y="4623900"/>
            <a:ext cx="128382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[3] Shridevi Jeevan Kamble, Manjunath R Kounte, Machine Learning Approach on Traffic Congestion Monitoring System in Internet of Vehicles, Procedia Computer Science, Volume 171,2020,Pages 2235-2241, ISSN 1877-0509, https://doi.org/10.1016/j.procs.2020.04.241.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3819375" y="6328500"/>
            <a:ext cx="14152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[4] Y. Qin, H. Luo, F. Zhao, C. Wang, J. Wang and Y. Zhang, "Toward Transportation Mode Recognition Using Deep Convolutional and Long Short-Term Memory Recurrent Neural Networks," in IEEE Access, vol. 7, pp. 142353-142367, 2019, doi: 10.1109/ACCESS.2019.2944686.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7795350" y="1553875"/>
            <a:ext cx="269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 extrusionOk="0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 extrusionOk="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 extrusionOk="0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 extrusionOk="0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 extrusionOk="0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 extrusionOk="0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5328450" y="1664925"/>
            <a:ext cx="763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name: Smart Stop</a:t>
            </a:r>
            <a:endParaRPr sz="5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4090050" y="3429000"/>
            <a:ext cx="8869500" cy="3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Members name:</a:t>
            </a:r>
            <a:endParaRPr sz="4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Shaunak Hawaldar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Devesh Dabhade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3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Manasi Choudhari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17501" b="-200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17288" b="-192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 extrusionOk="0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 extrusionOk="0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 extrusionOk="0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4569" r="-621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 extrusionOk="0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 extrusionOk="0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967100" y="1399288"/>
            <a:ext cx="823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17501" b="-200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17288" b="-192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945650" y="4621725"/>
            <a:ext cx="166806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might we create a platform that enables citizens, urban planners, and developers to co-create and implement open-source software solutions for smart cities, focusing on areas like traffic management, energy efficiency, and public safety?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945650" y="3193000"/>
            <a:ext cx="14281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Innovation for citizen - led Smart City Software Solutions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 extrusionOk="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 extrusionOk="0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858" r="-6637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941393" y="2797072"/>
            <a:ext cx="4290507" cy="6461228"/>
          </a:xfrm>
          <a:custGeom>
            <a:avLst/>
            <a:gdLst/>
            <a:ahLst/>
            <a:cxnLst/>
            <a:rect l="l" t="t" r="r" b="b"/>
            <a:pathLst>
              <a:path w="1565188" h="2357074" extrusionOk="0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2232614"/>
                </a:lnTo>
                <a:cubicBezTo>
                  <a:pt x="1565188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966592" y="2797072"/>
            <a:ext cx="4288615" cy="6458383"/>
          </a:xfrm>
          <a:custGeom>
            <a:avLst/>
            <a:gdLst/>
            <a:ahLst/>
            <a:cxnLst/>
            <a:rect l="l" t="t" r="r" b="b"/>
            <a:pathLst>
              <a:path w="1565188" h="2357074" extrusionOk="0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2232614"/>
                </a:lnTo>
                <a:cubicBezTo>
                  <a:pt x="1565188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58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2056104" y="2797072"/>
            <a:ext cx="4290507" cy="6461228"/>
          </a:xfrm>
          <a:custGeom>
            <a:avLst/>
            <a:gdLst/>
            <a:ahLst/>
            <a:cxnLst/>
            <a:rect l="l" t="t" r="r" b="b"/>
            <a:pathLst>
              <a:path w="1565188" h="2357074" extrusionOk="0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2232614"/>
                </a:lnTo>
                <a:cubicBezTo>
                  <a:pt x="1565188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 rot="4238979">
            <a:off x="-345749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 extrusionOk="0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 extrusionOk="0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5929799" y="1312400"/>
            <a:ext cx="64284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62"/>
              <a:buFont typeface="Arial"/>
              <a:buNone/>
            </a:pPr>
            <a:r>
              <a:rPr lang="en-US" sz="6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6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7501" b="-200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17288" b="-192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941389" y="3224543"/>
            <a:ext cx="14053116" cy="50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project aims to decongest  the </a:t>
            </a:r>
            <a:r>
              <a:rPr lang="en-US" sz="3500" b="1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heavy traffic </a:t>
            </a:r>
            <a:r>
              <a:rPr lang="en-US" sz="3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the Indian roads, caused due to the current fixed </a:t>
            </a:r>
            <a:r>
              <a:rPr lang="en-US" sz="3500" b="1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signal systems</a:t>
            </a:r>
            <a:r>
              <a:rPr lang="en-US" sz="3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</a:pPr>
            <a:r>
              <a:rPr lang="en-US" sz="3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also aims to :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500"/>
              <a:buFont typeface="Wingdings" panose="05000000000000000000" pitchFamily="2" charset="2"/>
              <a:buChar char="q"/>
            </a:pPr>
            <a:r>
              <a:rPr lang="en-US" sz="3500" b="1" u="sng" dirty="0">
                <a:solidFill>
                  <a:schemeClr val="lt1"/>
                </a:solidFill>
              </a:rPr>
              <a:t>D</a:t>
            </a:r>
            <a:r>
              <a:rPr lang="en-US" sz="3500" b="1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ynamically</a:t>
            </a:r>
            <a:r>
              <a:rPr lang="en-US" sz="3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change the duration of signals, based on the volume of traffic at different times of the day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500"/>
              <a:buFont typeface="Wingdings" panose="05000000000000000000" pitchFamily="2" charset="2"/>
              <a:buChar char="q"/>
            </a:pPr>
            <a:r>
              <a:rPr lang="en-US" sz="3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Using Deep Learning algorithm, Convolutional Neural Network (CNN), to increase the efficiency of traffic management </a:t>
            </a:r>
            <a:r>
              <a:rPr lang="en-US" sz="3500" b="1" dirty="0">
                <a:solidFill>
                  <a:schemeClr val="lt1"/>
                </a:solidFill>
              </a:rPr>
              <a:t>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500"/>
              <a:buFont typeface="Wingdings" panose="05000000000000000000" pitchFamily="2" charset="2"/>
              <a:buChar char="q"/>
            </a:pPr>
            <a:r>
              <a:rPr lang="en-US" sz="3500" b="1" dirty="0">
                <a:solidFill>
                  <a:schemeClr val="lt1"/>
                </a:solidFill>
              </a:rPr>
              <a:t>P</a:t>
            </a:r>
            <a:r>
              <a:rPr lang="en-US" sz="3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roviding real-time traffic condition forecasts for scheduling the traffic signal controls.</a:t>
            </a:r>
            <a:endParaRPr sz="3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61f4adb60_1_13"/>
          <p:cNvSpPr/>
          <p:nvPr/>
        </p:nvSpPr>
        <p:spPr>
          <a:xfrm>
            <a:off x="-2168384" y="-2084520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 extrusionOk="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3061f4adb60_1_13"/>
          <p:cNvSpPr/>
          <p:nvPr/>
        </p:nvSpPr>
        <p:spPr>
          <a:xfrm>
            <a:off x="13008264" y="99307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 extrusionOk="0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854" r="-663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061f4adb60_1_13"/>
          <p:cNvSpPr/>
          <p:nvPr/>
        </p:nvSpPr>
        <p:spPr>
          <a:xfrm>
            <a:off x="1941393" y="2797072"/>
            <a:ext cx="4288615" cy="6458383"/>
          </a:xfrm>
          <a:custGeom>
            <a:avLst/>
            <a:gdLst/>
            <a:ahLst/>
            <a:cxnLst/>
            <a:rect l="l" t="t" r="r" b="b"/>
            <a:pathLst>
              <a:path w="1565188" h="2357074" extrusionOk="0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2232614"/>
                </a:lnTo>
                <a:cubicBezTo>
                  <a:pt x="1565188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58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3061f4adb60_1_13"/>
          <p:cNvSpPr/>
          <p:nvPr/>
        </p:nvSpPr>
        <p:spPr>
          <a:xfrm>
            <a:off x="6966592" y="2797072"/>
            <a:ext cx="4288615" cy="6458383"/>
          </a:xfrm>
          <a:custGeom>
            <a:avLst/>
            <a:gdLst/>
            <a:ahLst/>
            <a:cxnLst/>
            <a:rect l="l" t="t" r="r" b="b"/>
            <a:pathLst>
              <a:path w="1565188" h="2357074" extrusionOk="0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2232614"/>
                </a:lnTo>
                <a:cubicBezTo>
                  <a:pt x="1565188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58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3061f4adb60_1_13"/>
          <p:cNvSpPr/>
          <p:nvPr/>
        </p:nvSpPr>
        <p:spPr>
          <a:xfrm>
            <a:off x="12056104" y="2797072"/>
            <a:ext cx="4288615" cy="6458383"/>
          </a:xfrm>
          <a:custGeom>
            <a:avLst/>
            <a:gdLst/>
            <a:ahLst/>
            <a:cxnLst/>
            <a:rect l="l" t="t" r="r" b="b"/>
            <a:pathLst>
              <a:path w="1565188" h="2357074" extrusionOk="0">
                <a:moveTo>
                  <a:pt x="1440727" y="2357074"/>
                </a:moveTo>
                <a:lnTo>
                  <a:pt x="124460" y="2357074"/>
                </a:lnTo>
                <a:cubicBezTo>
                  <a:pt x="55880" y="2357074"/>
                  <a:pt x="0" y="2301194"/>
                  <a:pt x="0" y="223261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2232614"/>
                </a:lnTo>
                <a:cubicBezTo>
                  <a:pt x="1565188" y="2301194"/>
                  <a:pt x="1509307" y="2357074"/>
                  <a:pt x="1440727" y="2357074"/>
                </a:cubicBezTo>
                <a:close/>
              </a:path>
            </a:pathLst>
          </a:custGeom>
          <a:solidFill>
            <a:srgbClr val="2D2F30">
              <a:alpha val="3058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061f4adb60_1_13"/>
          <p:cNvSpPr/>
          <p:nvPr/>
        </p:nvSpPr>
        <p:spPr>
          <a:xfrm rot="4234075">
            <a:off x="-339819" y="-2363782"/>
            <a:ext cx="3491713" cy="5771428"/>
          </a:xfrm>
          <a:custGeom>
            <a:avLst/>
            <a:gdLst/>
            <a:ahLst/>
            <a:cxnLst/>
            <a:rect l="l" t="t" r="r" b="b"/>
            <a:pathLst>
              <a:path w="3493701" h="5774713" extrusionOk="0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3061f4adb60_1_13"/>
          <p:cNvSpPr/>
          <p:nvPr/>
        </p:nvSpPr>
        <p:spPr>
          <a:xfrm rot="-3218761">
            <a:off x="15632676" y="3689766"/>
            <a:ext cx="6019906" cy="3551744"/>
          </a:xfrm>
          <a:custGeom>
            <a:avLst/>
            <a:gdLst/>
            <a:ahLst/>
            <a:cxnLst/>
            <a:rect l="l" t="t" r="r" b="b"/>
            <a:pathLst>
              <a:path w="6022673" h="3553377" extrusionOk="0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061f4adb60_1_13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7497" b="-201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061f4adb60_1_13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17286" b="-192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g3061f4adb60_1_13"/>
          <p:cNvCxnSpPr>
            <a:cxnSpLocks/>
          </p:cNvCxnSpPr>
          <p:nvPr/>
        </p:nvCxnSpPr>
        <p:spPr>
          <a:xfrm>
            <a:off x="9218213" y="2421276"/>
            <a:ext cx="0" cy="4976400"/>
          </a:xfrm>
          <a:prstGeom prst="straightConnector1">
            <a:avLst/>
          </a:prstGeom>
          <a:noFill/>
          <a:ln w="76200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g3061f4adb60_1_13"/>
          <p:cNvCxnSpPr/>
          <p:nvPr/>
        </p:nvCxnSpPr>
        <p:spPr>
          <a:xfrm flipH="1">
            <a:off x="2603819" y="3994425"/>
            <a:ext cx="2288100" cy="831600"/>
          </a:xfrm>
          <a:prstGeom prst="bentConnector3">
            <a:avLst>
              <a:gd name="adj1" fmla="val 101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F740836-E1F2-BE09-3579-4D53C93C5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7064746"/>
              </p:ext>
            </p:extLst>
          </p:nvPr>
        </p:nvGraphicFramePr>
        <p:xfrm>
          <a:off x="931902" y="1805857"/>
          <a:ext cx="13908359" cy="684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D26D339-C21B-E665-4FE0-8699033419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5694" y="5437689"/>
            <a:ext cx="5858692" cy="31166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61f4adb60_1_48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 extrusionOk="0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061f4adb60_1_48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 extrusionOk="0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061f4adb60_1_48"/>
          <p:cNvSpPr/>
          <p:nvPr/>
        </p:nvSpPr>
        <p:spPr>
          <a:xfrm>
            <a:off x="-1065920" y="7860377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 extrusionOk="0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061f4adb60_1_48"/>
          <p:cNvSpPr/>
          <p:nvPr/>
        </p:nvSpPr>
        <p:spPr>
          <a:xfrm>
            <a:off x="17132873" y="-203773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 extrusionOk="0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061f4adb60_1_48"/>
          <p:cNvSpPr txBox="1"/>
          <p:nvPr/>
        </p:nvSpPr>
        <p:spPr>
          <a:xfrm>
            <a:off x="7506891" y="1498825"/>
            <a:ext cx="3274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USP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061f4adb60_1_48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7497" b="-201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061f4adb60_1_4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17286" b="-192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061f4adb60_1_48"/>
          <p:cNvSpPr txBox="1"/>
          <p:nvPr/>
        </p:nvSpPr>
        <p:spPr>
          <a:xfrm>
            <a:off x="656099" y="2715000"/>
            <a:ext cx="12055559" cy="513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rabicPeriod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Saves Time and Money (Fuel + maintenance cost)  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rabicPeriod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Enables control of high traffic flow points 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rabicPeriod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en-US" sz="4000" b="1" dirty="0">
                <a:solidFill>
                  <a:schemeClr val="lt1"/>
                </a:solidFill>
              </a:rPr>
              <a:t>d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precision of measuring traffic density 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rabicPeriod"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Reduced fuel consumption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AutoNum type="arabicPeriod"/>
            </a:pPr>
            <a:r>
              <a:rPr lang="en-US" sz="4000" b="1" dirty="0">
                <a:solidFill>
                  <a:schemeClr val="lt1"/>
                </a:solidFill>
              </a:rPr>
              <a:t>R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educed carbon footprint</a:t>
            </a:r>
            <a:endParaRPr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95D2F-06B9-916A-2B65-38EAF8A80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2170" y="2237725"/>
            <a:ext cx="6115987" cy="66526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61f4adb60_1_48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 extrusionOk="0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061f4adb60_1_48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 extrusionOk="0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061f4adb60_1_48"/>
          <p:cNvSpPr/>
          <p:nvPr/>
        </p:nvSpPr>
        <p:spPr>
          <a:xfrm>
            <a:off x="-1065920" y="7860377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 extrusionOk="0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061f4adb60_1_48"/>
          <p:cNvSpPr/>
          <p:nvPr/>
        </p:nvSpPr>
        <p:spPr>
          <a:xfrm>
            <a:off x="17132873" y="-203773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 extrusionOk="0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061f4adb60_1_48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7497" b="-201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061f4adb60_1_4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17286" b="-192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CC008-E4BB-D761-8384-79F2F372F044}"/>
              </a:ext>
            </a:extLst>
          </p:cNvPr>
          <p:cNvSpPr txBox="1"/>
          <p:nvPr/>
        </p:nvSpPr>
        <p:spPr>
          <a:xfrm>
            <a:off x="5522674" y="1629657"/>
            <a:ext cx="7242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Energy Consumption &amp; Pollution Control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21C70-26BC-CE42-4B81-25777FE6CE2A}"/>
              </a:ext>
            </a:extLst>
          </p:cNvPr>
          <p:cNvSpPr txBox="1"/>
          <p:nvPr/>
        </p:nvSpPr>
        <p:spPr>
          <a:xfrm>
            <a:off x="420116" y="2470146"/>
            <a:ext cx="167127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On an average, a car spends 15-20 minutes at red traffic signals each day. During this time, around </a:t>
            </a:r>
            <a:r>
              <a:rPr lang="en-US" sz="2400" b="1" i="0" u="sng" dirty="0">
                <a:solidFill>
                  <a:schemeClr val="bg1"/>
                </a:solidFill>
                <a:effectLst/>
                <a:latin typeface="+mj-lt"/>
              </a:rPr>
              <a:t>200ml of fuel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is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wasted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If this </a:t>
            </a:r>
            <a:r>
              <a:rPr lang="en-US" sz="2400" b="1" i="0" u="sng" dirty="0">
                <a:solidFill>
                  <a:schemeClr val="bg1"/>
                </a:solidFill>
                <a:effectLst/>
                <a:latin typeface="+mj-lt"/>
              </a:rPr>
              <a:t>waiting time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is </a:t>
            </a:r>
            <a:r>
              <a:rPr lang="en-US" sz="2400" b="1" i="0" u="sng" dirty="0">
                <a:solidFill>
                  <a:schemeClr val="bg1"/>
                </a:solidFill>
                <a:effectLst/>
                <a:latin typeface="+mj-lt"/>
              </a:rPr>
              <a:t>reduced by around 5-10 minutes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, the fuel wastage may also </a:t>
            </a:r>
            <a:r>
              <a:rPr lang="en-US" sz="2400" b="1" u="sng" dirty="0">
                <a:solidFill>
                  <a:schemeClr val="bg1"/>
                </a:solidFill>
                <a:effectLst/>
                <a:latin typeface="+mj-lt"/>
              </a:rPr>
              <a:t>reduce by almost 50%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. Consequently , less emissions would be recorded and hence , the Carbon Footprint would gradually reduce , thereby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reducing the pollution and improving the AQI of cities .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It would also aid in improving our ecosystem in the long run.</a:t>
            </a:r>
            <a:endParaRPr lang="en-IN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111B2-B63C-7794-300A-35D9D6088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110" y="4684250"/>
            <a:ext cx="4894408" cy="4035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E4CDE-B350-FED2-EA33-4F31285A0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2571" y="4739020"/>
            <a:ext cx="6778172" cy="38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0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 extrusionOk="0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 extrusionOk="0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817275" y="3342400"/>
            <a:ext cx="4668173" cy="4968108"/>
          </a:xfrm>
          <a:custGeom>
            <a:avLst/>
            <a:gdLst/>
            <a:ahLst/>
            <a:cxnLst/>
            <a:rect l="l" t="t" r="r" b="b"/>
            <a:pathLst>
              <a:path w="1565188" h="1813178" extrusionOk="0">
                <a:moveTo>
                  <a:pt x="1440727" y="1813178"/>
                </a:moveTo>
                <a:lnTo>
                  <a:pt x="124460" y="1813178"/>
                </a:lnTo>
                <a:cubicBezTo>
                  <a:pt x="55880" y="1813178"/>
                  <a:pt x="0" y="1757298"/>
                  <a:pt x="0" y="16887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1688718"/>
                </a:lnTo>
                <a:cubicBezTo>
                  <a:pt x="1565188" y="1757298"/>
                  <a:pt x="1509307" y="1813178"/>
                  <a:pt x="1440727" y="1813178"/>
                </a:cubicBezTo>
                <a:close/>
              </a:path>
            </a:pathLst>
          </a:custGeom>
          <a:solidFill>
            <a:srgbClr val="2D2F30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PROCESSING &amp; MONITORING</a:t>
            </a:r>
            <a:endParaRPr sz="29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●"/>
            </a:pPr>
            <a:r>
              <a:rPr lang="en-US" sz="2500" b="1" dirty="0" err="1">
                <a:solidFill>
                  <a:schemeClr val="lt1"/>
                </a:solidFill>
              </a:rPr>
              <a:t>Roboflow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●"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Grafana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3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 dirty="0">
                <a:solidFill>
                  <a:schemeClr val="lt1"/>
                </a:solidFill>
              </a:rPr>
              <a:t>Python: Quart (Flask-like) web framework</a:t>
            </a:r>
            <a:endParaRPr sz="2500" b="1" dirty="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 dirty="0">
                <a:solidFill>
                  <a:schemeClr val="lt1"/>
                </a:solidFill>
              </a:rPr>
              <a:t>Express framework</a:t>
            </a:r>
            <a:endParaRPr sz="2500" b="1" dirty="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 dirty="0" err="1">
                <a:solidFill>
                  <a:schemeClr val="lt1"/>
                </a:solidFill>
              </a:rPr>
              <a:t>Javascript</a:t>
            </a:r>
            <a:r>
              <a:rPr lang="en-US" sz="2500" b="1" dirty="0">
                <a:solidFill>
                  <a:schemeClr val="lt1"/>
                </a:solidFill>
              </a:rPr>
              <a:t>: Chart.js</a:t>
            </a:r>
            <a:endParaRPr sz="2500" b="1" dirty="0">
              <a:solidFill>
                <a:schemeClr val="lt1"/>
              </a:solidFill>
            </a:endParaRPr>
          </a:p>
        </p:txBody>
      </p:sp>
      <p:cxnSp>
        <p:nvCxnSpPr>
          <p:cNvPr id="188" name="Google Shape;188;p6"/>
          <p:cNvCxnSpPr/>
          <p:nvPr/>
        </p:nvCxnSpPr>
        <p:spPr>
          <a:xfrm rot="-5400000">
            <a:off x="3930071" y="5631302"/>
            <a:ext cx="377419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" name="Google Shape;189;p6"/>
          <p:cNvSpPr/>
          <p:nvPr/>
        </p:nvSpPr>
        <p:spPr>
          <a:xfrm>
            <a:off x="6225825" y="3342400"/>
            <a:ext cx="4288615" cy="4968108"/>
          </a:xfrm>
          <a:custGeom>
            <a:avLst/>
            <a:gdLst/>
            <a:ahLst/>
            <a:cxnLst/>
            <a:rect l="l" t="t" r="r" b="b"/>
            <a:pathLst>
              <a:path w="1565188" h="1813178" extrusionOk="0">
                <a:moveTo>
                  <a:pt x="1440727" y="1813178"/>
                </a:moveTo>
                <a:lnTo>
                  <a:pt x="124460" y="1813178"/>
                </a:lnTo>
                <a:cubicBezTo>
                  <a:pt x="55880" y="1813178"/>
                  <a:pt x="0" y="1757298"/>
                  <a:pt x="0" y="16887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1688718"/>
                </a:lnTo>
                <a:cubicBezTo>
                  <a:pt x="1565188" y="1757298"/>
                  <a:pt x="1509307" y="1813178"/>
                  <a:pt x="1440727" y="1813178"/>
                </a:cubicBezTo>
                <a:close/>
              </a:path>
            </a:pathLst>
          </a:custGeom>
          <a:solidFill>
            <a:srgbClr val="2D2F30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&amp; ML</a:t>
            </a:r>
            <a:endParaRPr sz="3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●"/>
            </a:pPr>
            <a:r>
              <a:rPr lang="en-US" sz="2500" b="1">
                <a:solidFill>
                  <a:schemeClr val="lt1"/>
                </a:solidFill>
              </a:rPr>
              <a:t>Roboflow</a:t>
            </a:r>
            <a:endParaRPr sz="2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●"/>
            </a:pPr>
            <a:r>
              <a:rPr lang="en-US"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OpenCV </a:t>
            </a:r>
            <a:endParaRPr sz="2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</a:rPr>
              <a:t>YOLOv8 Algorithm</a:t>
            </a:r>
            <a:endParaRPr sz="2500" b="1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</a:rPr>
              <a:t>TensorFlow</a:t>
            </a:r>
            <a:endParaRPr sz="2500" b="1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</a:rPr>
              <a:t>PyTorch </a:t>
            </a:r>
            <a:endParaRPr sz="2500" b="1">
              <a:solidFill>
                <a:schemeClr val="lt1"/>
              </a:solidFill>
            </a:endParaRPr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</a:rPr>
              <a:t>DATABASE</a:t>
            </a:r>
            <a:endParaRPr sz="2500" b="1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>
                <a:solidFill>
                  <a:schemeClr val="lt1"/>
                </a:solidFill>
              </a:rPr>
              <a:t>Mongodb</a:t>
            </a:r>
            <a:endParaRPr sz="2500" b="1">
              <a:solidFill>
                <a:schemeClr val="lt1"/>
              </a:solidFill>
            </a:endParaRPr>
          </a:p>
        </p:txBody>
      </p:sp>
      <p:cxnSp>
        <p:nvCxnSpPr>
          <p:cNvPr id="190" name="Google Shape;190;p6"/>
          <p:cNvCxnSpPr/>
          <p:nvPr/>
        </p:nvCxnSpPr>
        <p:spPr>
          <a:xfrm rot="-5400000">
            <a:off x="9191962" y="5631302"/>
            <a:ext cx="377419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6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 extrusionOk="0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11487719" y="3342394"/>
            <a:ext cx="4290507" cy="4970298"/>
          </a:xfrm>
          <a:custGeom>
            <a:avLst/>
            <a:gdLst/>
            <a:ahLst/>
            <a:cxnLst/>
            <a:rect l="l" t="t" r="r" b="b"/>
            <a:pathLst>
              <a:path w="1565188" h="1813178" extrusionOk="0">
                <a:moveTo>
                  <a:pt x="1440727" y="1813178"/>
                </a:moveTo>
                <a:lnTo>
                  <a:pt x="124460" y="1813178"/>
                </a:lnTo>
                <a:cubicBezTo>
                  <a:pt x="55880" y="1813178"/>
                  <a:pt x="0" y="1757298"/>
                  <a:pt x="0" y="168871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40727" y="0"/>
                </a:lnTo>
                <a:cubicBezTo>
                  <a:pt x="1509307" y="0"/>
                  <a:pt x="1565188" y="55880"/>
                  <a:pt x="1565188" y="124460"/>
                </a:cubicBezTo>
                <a:lnTo>
                  <a:pt x="1565188" y="1688718"/>
                </a:lnTo>
                <a:cubicBezTo>
                  <a:pt x="1565188" y="1757298"/>
                  <a:pt x="1509307" y="1813178"/>
                  <a:pt x="1440727" y="1813178"/>
                </a:cubicBezTo>
                <a:close/>
              </a:path>
            </a:pathLst>
          </a:custGeom>
          <a:solidFill>
            <a:srgbClr val="2D2F30">
              <a:alpha val="30196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IOT &amp; SENSORS</a:t>
            </a:r>
            <a:endParaRPr sz="3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●"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or Arduino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●"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Ultrasonic Sensors , Sound Sensors &amp; Camera Systems 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 extrusionOk="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564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 extrusionOk="0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 extrusionOk="0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5704950" y="1407650"/>
            <a:ext cx="68781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62"/>
              <a:buFont typeface="Arial"/>
              <a:buNone/>
            </a:pPr>
            <a:r>
              <a:rPr lang="en-US" sz="9762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17501" b="-200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17288" b="-192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c981fa7ca_0_0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 extrusionOk="0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fc981fa7ca_0_0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 extrusionOk="0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fc981fa7ca_0_0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 extrusionOk="0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fc981fa7ca_0_0"/>
          <p:cNvSpPr/>
          <p:nvPr/>
        </p:nvSpPr>
        <p:spPr>
          <a:xfrm rot="1367103">
            <a:off x="-3793031" y="-729486"/>
            <a:ext cx="6286033" cy="6381759"/>
          </a:xfrm>
          <a:custGeom>
            <a:avLst/>
            <a:gdLst/>
            <a:ahLst/>
            <a:cxnLst/>
            <a:rect l="l" t="t" r="r" b="b"/>
            <a:pathLst>
              <a:path w="6282382" h="6378053" extrusionOk="0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fc981fa7ca_0_0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 extrusionOk="0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7499" b="-200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fc981fa7ca_0_0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 extrusionOk="0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17288" b="-192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2fc981fa7ca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03758" y="1456538"/>
            <a:ext cx="13049717" cy="734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632</Words>
  <Application>Microsoft Office PowerPoint</Application>
  <PresentationFormat>Custom</PresentationFormat>
  <Paragraphs>66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Montserrat Medium</vt:lpstr>
      <vt:lpstr>Wingdings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choud</dc:creator>
  <cp:lastModifiedBy>choudharimanasi01@gmail.com</cp:lastModifiedBy>
  <cp:revision>24</cp:revision>
  <dcterms:created xsi:type="dcterms:W3CDTF">2006-08-16T00:00:00Z</dcterms:created>
  <dcterms:modified xsi:type="dcterms:W3CDTF">2024-10-21T22:53:47Z</dcterms:modified>
</cp:coreProperties>
</file>